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81" r:id="rId4"/>
    <p:sldId id="283" r:id="rId5"/>
    <p:sldId id="285" r:id="rId6"/>
    <p:sldId id="297" r:id="rId7"/>
    <p:sldId id="298" r:id="rId8"/>
    <p:sldId id="299" r:id="rId9"/>
    <p:sldId id="282" r:id="rId10"/>
    <p:sldId id="295" r:id="rId11"/>
    <p:sldId id="296" r:id="rId12"/>
    <p:sldId id="286" r:id="rId13"/>
    <p:sldId id="287" r:id="rId14"/>
    <p:sldId id="292" r:id="rId15"/>
    <p:sldId id="288" r:id="rId16"/>
    <p:sldId id="293" r:id="rId17"/>
    <p:sldId id="289" r:id="rId18"/>
    <p:sldId id="290" r:id="rId19"/>
    <p:sldId id="291" r:id="rId20"/>
    <p:sldId id="294" r:id="rId21"/>
    <p:sldId id="302" r:id="rId22"/>
    <p:sldId id="300" r:id="rId23"/>
    <p:sldId id="301" r:id="rId24"/>
    <p:sldId id="284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A43F9CE-BF35-459D-A4A7-DC3EBC464E9A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109A37F-1521-4510-A9F8-3E1D3042D3B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E47D80-8E22-41F9-A28A-90AE83991476}"/>
              </a:ext>
            </a:extLst>
          </p:cNvPr>
          <p:cNvSpPr txBox="1"/>
          <p:nvPr/>
        </p:nvSpPr>
        <p:spPr>
          <a:xfrm>
            <a:off x="2458592" y="1189297"/>
            <a:ext cx="816736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  «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и задачи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фармакогенетики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и значение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фармакогенетики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5" name="Picture 7" descr="Фармакогенетик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03"/>
          <a:stretch/>
        </p:blipFill>
        <p:spPr bwMode="auto">
          <a:xfrm>
            <a:off x="9344026" y="5312483"/>
            <a:ext cx="2847975" cy="148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444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0497" y="1395989"/>
            <a:ext cx="1047950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Аллели или аллельные гены 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(от греч. — друг друга, 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взаимно) — различные формы одного и того же 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гена, расположенные в одинаковых участках 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локусах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) гомологичных хромосом и определяющие 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альтернативные варианты развития одного и того же 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признака.    </a:t>
            </a:r>
          </a:p>
          <a:p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    В диплоидном организме может быть два одинаковых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аллеля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одного гена, в этом случае организм называется гомозиготным, или два разных, что приводит к гетерозиготному организму.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21475" y="762328"/>
            <a:ext cx="26501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Аллели генов</a:t>
            </a:r>
          </a:p>
        </p:txBody>
      </p:sp>
    </p:spTree>
    <p:extLst>
      <p:ext uri="{BB962C8B-B14F-4D97-AF65-F5344CB8AC3E}">
        <p14:creationId xmlns:p14="http://schemas.microsoft.com/office/powerpoint/2010/main" val="1489981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0495" y="1167389"/>
            <a:ext cx="1047950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Полное доминирование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— взаимодействие двух аллелей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одного гена, когда доминантный аллель полностью исключает проявление действия второго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аллеля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Неполное доминирование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— доминантный аллель в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гетерозиготном состоянии не полностью подавляет действие рецессивного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аллеля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Сверхдоминирование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— более сильное проявление признака у гетерозиготной особи, чем у любой гомозиготной.</a:t>
            </a:r>
          </a:p>
          <a:p>
            <a:r>
              <a:rPr lang="ru-RU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Кодоминирование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— проявление у гибридов нового признака, обусловленного взаимодействием двух разных аллелей одного гена.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716165" y="413412"/>
            <a:ext cx="69481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Типы аллельного взаимодействия</a:t>
            </a:r>
          </a:p>
        </p:txBody>
      </p:sp>
    </p:spTree>
    <p:extLst>
      <p:ext uri="{BB962C8B-B14F-4D97-AF65-F5344CB8AC3E}">
        <p14:creationId xmlns:p14="http://schemas.microsoft.com/office/powerpoint/2010/main" val="1194449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29290" y="1829127"/>
            <a:ext cx="1047950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История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как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самостоятель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ной науки тесно связана с развитием генетики и</a:t>
            </a:r>
          </a:p>
          <a:p>
            <a:r>
              <a:rPr lang="ru-RU" sz="2800" b="1" dirty="0" err="1">
                <a:latin typeface="Arial" pitchFamily="34" charset="0"/>
                <a:cs typeface="Arial" pitchFamily="34" charset="0"/>
              </a:rPr>
              <a:t>геномики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человека, общей и клинической фар-</a:t>
            </a:r>
          </a:p>
          <a:p>
            <a:r>
              <a:rPr lang="ru-RU" sz="2800" b="1" dirty="0" err="1">
                <a:latin typeface="Arial" pitchFamily="34" charset="0"/>
                <a:cs typeface="Arial" pitchFamily="34" charset="0"/>
              </a:rPr>
              <a:t>макологии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В ее становлении можно выделить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несколько условных этапов: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454817" y="922240"/>
            <a:ext cx="6780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История развития </a:t>
            </a:r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3610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37576" y="1347862"/>
            <a:ext cx="1047950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 этап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– Предпосылки возникновения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(1880–1930-е годы).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 этап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– Накопление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фармакогенетических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феноменов (1920-е – начало 1960-х годов) и становление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как фундаментальной науки (начало 1960-х – 1990-е годы).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 этап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– Становление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как прикладной клинической науки, появление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фармакогеномики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(начало 2000-х годов) как нового шага в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фармакогенетических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исследованиях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с использованием геномных методов.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322470" y="537229"/>
            <a:ext cx="6780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История развития </a:t>
            </a:r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6862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29291" y="2394609"/>
            <a:ext cx="983147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 этап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– Первые предпосылки возникновения современной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относятся к 1900-м годам и связаны 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с именами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L.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Guenot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A.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Garrod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(автор концепции химической индивидуальности) и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W.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Bateson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, которые высказали предположение о роли наследственности в процессах химических превращений в организме.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20834" y="812541"/>
            <a:ext cx="90346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 этап – Предпосылки возникновения </a:t>
            </a:r>
          </a:p>
          <a:p>
            <a:pPr algn="ctr"/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7892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322470" y="289321"/>
            <a:ext cx="3752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этап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425605"/>
              </p:ext>
            </p:extLst>
          </p:nvPr>
        </p:nvGraphicFramePr>
        <p:xfrm>
          <a:off x="553453" y="1029109"/>
          <a:ext cx="11105147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1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4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8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Ученый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Событие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3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880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I </a:t>
                      </a:r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4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982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1880-е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L.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  <a:latin typeface="PragmaticaCondC"/>
                        </a:rPr>
                        <a:t>Guenot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,</a:t>
                      </a:r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 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W. Bateson,</a:t>
                      </a:r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 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A.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  <a:latin typeface="PragmaticaCondC"/>
                        </a:rPr>
                        <a:t>Garrod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Концепция роли наследственности в процессах химических превращений в организме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1902 - 1913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W. </a:t>
                      </a:r>
                      <a:r>
                        <a:rPr lang="ru-RU" b="1" dirty="0" err="1">
                          <a:solidFill>
                            <a:srgbClr val="C00000"/>
                          </a:solidFill>
                          <a:latin typeface="PragmaticaCondC"/>
                        </a:rPr>
                        <a:t>Bateson</a:t>
                      </a:r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Популяризация менделевской теории</a:t>
                      </a:r>
                    </a:p>
                    <a:p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и введение термина «генетика»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43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1902 -1909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А. </a:t>
                      </a:r>
                      <a:r>
                        <a:rPr lang="ru-RU" b="1" dirty="0" err="1">
                          <a:solidFill>
                            <a:srgbClr val="C00000"/>
                          </a:solidFill>
                          <a:latin typeface="PragmaticaCondC"/>
                        </a:rPr>
                        <a:t>Garrod</a:t>
                      </a:r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Развитие концепции «химической индивидуальности»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1908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А. </a:t>
                      </a:r>
                      <a:r>
                        <a:rPr lang="ru-RU" b="1" dirty="0" err="1">
                          <a:solidFill>
                            <a:srgbClr val="C00000"/>
                          </a:solidFill>
                          <a:latin typeface="PragmaticaCondC"/>
                        </a:rPr>
                        <a:t>Garrod</a:t>
                      </a:r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Первое представление концепции на </a:t>
                      </a:r>
                      <a:r>
                        <a:rPr lang="ru-RU" dirty="0" err="1">
                          <a:solidFill>
                            <a:srgbClr val="323232"/>
                          </a:solidFill>
                          <a:latin typeface="PragmaticaCondC"/>
                        </a:rPr>
                        <a:t>Крунианской</a:t>
                      </a:r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 лекции (</a:t>
                      </a:r>
                      <a:r>
                        <a:rPr lang="ru-RU" dirty="0" err="1">
                          <a:solidFill>
                            <a:srgbClr val="323232"/>
                          </a:solidFill>
                          <a:latin typeface="PragmaticaCondC"/>
                        </a:rPr>
                        <a:t>Croonian</a:t>
                      </a:r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 </a:t>
                      </a:r>
                      <a:r>
                        <a:rPr lang="ru-RU" dirty="0" err="1">
                          <a:solidFill>
                            <a:srgbClr val="323232"/>
                          </a:solidFill>
                          <a:latin typeface="PragmaticaCondC"/>
                        </a:rPr>
                        <a:t>Lecture</a:t>
                      </a:r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1909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А.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  <a:latin typeface="PragmaticaCondC"/>
                        </a:rPr>
                        <a:t>Garrod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Опубликована работа «</a:t>
                      </a:r>
                      <a:r>
                        <a:rPr lang="en-US" dirty="0">
                          <a:solidFill>
                            <a:srgbClr val="323232"/>
                          </a:solidFill>
                          <a:latin typeface="PragmaticaCondC"/>
                        </a:rPr>
                        <a:t>The inborn errors of metabolism» («</a:t>
                      </a:r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Врожденные нарушения метаболизма»)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1914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А. </a:t>
                      </a:r>
                      <a:r>
                        <a:rPr lang="ru-RU" b="1" dirty="0" err="1">
                          <a:solidFill>
                            <a:srgbClr val="C00000"/>
                          </a:solidFill>
                          <a:latin typeface="PragmaticaCondC"/>
                        </a:rPr>
                        <a:t>Garrod</a:t>
                      </a:r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Доклад в Британской медицинской ассоциации о </a:t>
                      </a:r>
                      <a:r>
                        <a:rPr lang="ru-RU" dirty="0" err="1">
                          <a:solidFill>
                            <a:srgbClr val="323232"/>
                          </a:solidFill>
                          <a:latin typeface="PragmaticaCondC"/>
                        </a:rPr>
                        <a:t>детоксицирующих</a:t>
                      </a:r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 ферментах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1931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А.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  <a:latin typeface="PragmaticaCondC"/>
                        </a:rPr>
                        <a:t>Garrod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  <a:latin typeface="PragmaticaCondC"/>
                        </a:rPr>
                        <a:t>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Опубликована работа «</a:t>
                      </a:r>
                      <a:r>
                        <a:rPr lang="en-US" dirty="0">
                          <a:solidFill>
                            <a:srgbClr val="323232"/>
                          </a:solidFill>
                          <a:latin typeface="PragmaticaCondC"/>
                        </a:rPr>
                        <a:t>The inborn factors in disease» («</a:t>
                      </a:r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Врожденные факторы</a:t>
                      </a:r>
                    </a:p>
                    <a:p>
                      <a:r>
                        <a:rPr lang="ru-RU" dirty="0">
                          <a:solidFill>
                            <a:srgbClr val="323232"/>
                          </a:solidFill>
                          <a:latin typeface="PragmaticaCondC"/>
                        </a:rPr>
                        <a:t>заболевания»)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0202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44280" y="1366967"/>
            <a:ext cx="107819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этап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– Изучение концепции «химической индивидуальности» </a:t>
            </a:r>
          </a:p>
          <a:p>
            <a:pPr algn="just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Garrod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продолжалось в двух направлениях. </a:t>
            </a:r>
          </a:p>
          <a:p>
            <a:pPr algn="just"/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Первое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– исследование индивидуальных особенностей в виде неспособности некоторых индивидуумов различать вкусы и запахи.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Второе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, значение которого не сразу было признано, являло собой несколько примеров развития нежелательных реакции (НР) на фоне генетически обусловленных изменений ферментативной активности.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Появления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как науки наиболее тесно связано с именем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W.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Kalow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, который впервые установил связь между НР ЛС и генетическим дефектом фермента, ответственного за его метаболизм.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20834" y="357556"/>
            <a:ext cx="90346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 этап – Накопление </a:t>
            </a:r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фармакогенетических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феноменов </a:t>
            </a:r>
          </a:p>
        </p:txBody>
      </p:sp>
    </p:spTree>
    <p:extLst>
      <p:ext uri="{BB962C8B-B14F-4D97-AF65-F5344CB8AC3E}">
        <p14:creationId xmlns:p14="http://schemas.microsoft.com/office/powerpoint/2010/main" val="1410718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030952" y="108846"/>
            <a:ext cx="12699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этап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975374"/>
              </p:ext>
            </p:extLst>
          </p:nvPr>
        </p:nvGraphicFramePr>
        <p:xfrm>
          <a:off x="204539" y="759660"/>
          <a:ext cx="11987461" cy="58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6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84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Ученый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Событие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3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II</a:t>
                      </a:r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4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698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1920 - 1930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A. Blakeslee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Описание неспособности некоторых индивидуумов определять запах красной и розовой вербены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4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Начало 1950-х</a:t>
                      </a:r>
                    </a:p>
                    <a:p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A.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</a:rPr>
                        <a:t>Alving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В ходе апробации противомалярийного препарата «</a:t>
                      </a:r>
                      <a:r>
                        <a:rPr lang="ru-RU" b="1" dirty="0" err="1"/>
                        <a:t>Примахин</a:t>
                      </a:r>
                      <a:r>
                        <a:rPr lang="ru-RU" b="1" dirty="0"/>
                        <a:t>» на солдатах американской армии обнаружено, что </a:t>
                      </a:r>
                      <a:r>
                        <a:rPr lang="ru-RU" b="1" dirty="0" err="1"/>
                        <a:t>примахин</a:t>
                      </a:r>
                      <a:r>
                        <a:rPr lang="ru-RU" b="1" dirty="0"/>
                        <a:t> вызывает гемолиз у части мужчин африканского происхождения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0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1953</a:t>
                      </a:r>
                    </a:p>
                    <a:p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R.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</a:rPr>
                        <a:t>Bönicke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; W.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</a:rPr>
                        <a:t>Reif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;</a:t>
                      </a:r>
                    </a:p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H.B. Hughes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Впервые обнаружен генетический дефект, нарушающий </a:t>
                      </a:r>
                      <a:r>
                        <a:rPr lang="ru-RU" b="1" dirty="0" err="1"/>
                        <a:t>биотрансформацию</a:t>
                      </a:r>
                      <a:r>
                        <a:rPr lang="ru-RU" b="1" dirty="0"/>
                        <a:t> ЛС (на примере </a:t>
                      </a:r>
                      <a:r>
                        <a:rPr lang="ru-RU" b="1" dirty="0" err="1"/>
                        <a:t>изониазида</a:t>
                      </a:r>
                      <a:r>
                        <a:rPr lang="ru-RU" b="1" dirty="0"/>
                        <a:t> при лечении туберкулеза)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6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1957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F. Vogel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Введен термин «</a:t>
                      </a:r>
                      <a:r>
                        <a:rPr lang="ru-RU" b="1" dirty="0" err="1"/>
                        <a:t>фармакогенетика</a:t>
                      </a:r>
                      <a:r>
                        <a:rPr lang="ru-RU" b="1" dirty="0"/>
                        <a:t>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7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1962</a:t>
                      </a:r>
                    </a:p>
                    <a:p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W.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</a:rPr>
                        <a:t>Kalow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  <a:p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Опубликована первая монография по </a:t>
                      </a:r>
                      <a:r>
                        <a:rPr lang="ru-RU" b="1" dirty="0" err="1"/>
                        <a:t>фармакогенетике</a:t>
                      </a:r>
                      <a:r>
                        <a:rPr lang="ru-RU" b="1" dirty="0"/>
                        <a:t>, освещающая генетическую предрасположенность к развитию НР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1992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W.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</a:rPr>
                        <a:t>Kalow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Опубликована первая энциклопедия о </a:t>
                      </a:r>
                      <a:r>
                        <a:rPr lang="ru-RU" b="1" dirty="0" err="1"/>
                        <a:t>фармакогенетике</a:t>
                      </a:r>
                      <a:r>
                        <a:rPr lang="ru-RU" b="1" dirty="0"/>
                        <a:t> лекарственного метаболизма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1960 – 1990-е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Описано около 100 примеров развития НР на ЛС, примеров низкой эффективности или резистентности в связи с генетическими особенностями некоторых пациентов. Разработка, попытки внедрения в клиническую практику </a:t>
                      </a:r>
                      <a:r>
                        <a:rPr lang="ru-RU" b="1" dirty="0" err="1"/>
                        <a:t>фармакогенетических</a:t>
                      </a:r>
                      <a:r>
                        <a:rPr lang="ru-RU" b="1" dirty="0"/>
                        <a:t> тестов (ФГТ)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749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981259" y="108846"/>
            <a:ext cx="13693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этап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126566"/>
              </p:ext>
            </p:extLst>
          </p:nvPr>
        </p:nvGraphicFramePr>
        <p:xfrm>
          <a:off x="204539" y="632066"/>
          <a:ext cx="11987461" cy="5990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4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29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Ученый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Событие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3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III</a:t>
                      </a:r>
                      <a:r>
                        <a:rPr lang="ru-RU" b="1" dirty="0">
                          <a:solidFill>
                            <a:srgbClr val="323232"/>
                          </a:solidFill>
                          <a:latin typeface="PragmaticaCondC-Bold"/>
                        </a:rPr>
                        <a:t>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4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698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1990-е – по</a:t>
                      </a:r>
                    </a:p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настоящее</a:t>
                      </a:r>
                    </a:p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время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Исследования частоты аллелей и генотипов по аллельным вариантам различных генов, ответственных за изменения </a:t>
                      </a:r>
                      <a:r>
                        <a:rPr lang="ru-RU" b="1" dirty="0" err="1"/>
                        <a:t>фармакокинетики</a:t>
                      </a:r>
                      <a:r>
                        <a:rPr lang="ru-RU" b="1" dirty="0"/>
                        <a:t> и </a:t>
                      </a:r>
                      <a:r>
                        <a:rPr lang="ru-RU" b="1" dirty="0" err="1"/>
                        <a:t>фармакодинамики</a:t>
                      </a:r>
                      <a:r>
                        <a:rPr lang="ru-RU" b="1" dirty="0"/>
                        <a:t> ЛС в различных этнических группах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576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Начало 2000-х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Разработка и внедрение в клиническую практику </a:t>
                      </a:r>
                      <a:r>
                        <a:rPr lang="ru-RU" b="1" dirty="0" err="1"/>
                        <a:t>фармакогенетических</a:t>
                      </a:r>
                      <a:r>
                        <a:rPr lang="ru-RU" b="1" dirty="0"/>
                        <a:t> тестов для выбора ЛС и режимов дозирования.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018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National Institutes of Health</a:t>
                      </a:r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(NIH), США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Национальный институт здоровья (NIH) создал исследовательскую сеть по </a:t>
                      </a:r>
                      <a:r>
                        <a:rPr lang="ru-RU" b="1" dirty="0" err="1"/>
                        <a:t>фармакогеномике</a:t>
                      </a:r>
                      <a:r>
                        <a:rPr lang="ru-RU" b="1" dirty="0"/>
                        <a:t> (</a:t>
                      </a:r>
                      <a:r>
                        <a:rPr lang="ru-RU" b="1" dirty="0" err="1"/>
                        <a:t>Pharmacogenomic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Research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Network</a:t>
                      </a:r>
                      <a:r>
                        <a:rPr lang="ru-RU" b="1" dirty="0"/>
                        <a:t>, PGRN)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6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Завершение проекта «Геном человека»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733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Проведён расширенный </a:t>
                      </a:r>
                      <a:r>
                        <a:rPr lang="ru-RU" b="1" dirty="0" err="1"/>
                        <a:t>полногеномный</a:t>
                      </a:r>
                      <a:r>
                        <a:rPr lang="ru-RU" b="1" dirty="0"/>
                        <a:t> ассоциативный анализ (</a:t>
                      </a:r>
                      <a:r>
                        <a:rPr lang="ru-RU" b="1" dirty="0" err="1"/>
                        <a:t>Genome-Wide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Associated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Study</a:t>
                      </a:r>
                      <a:r>
                        <a:rPr lang="ru-RU" b="1" dirty="0"/>
                        <a:t>, GWAS) пациентов, включавший 14000 человек, на основе которого были показаны достоверные связи между генетическими полиморфизмами и некоторыми заболеваниями. Данное исследование положило начало применению GWAS-анализов в медицине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Проект «1000 геномов», на основе которого установлено до 95% встречаемых в различных популяциях полиморфизмов, мутаций, структурных изменений дезоксирибонуклеиновой кислоты (ДНК), многие из которых ранее описаны не были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542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80166" y="1583194"/>
            <a:ext cx="1047950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 этап,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начиная с 2000-х годов в мировой науке появился термин «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фармакогеномика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», в США была создана исследовательская сеть по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фармакогеномике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(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Pharmacogenomic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Research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Network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). 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По мнению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W.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Kalow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, именно совершенствование технических возможностей обуславливало активное внедрение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фармакогеномики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, так как после полной расшифровки ДНК (т.е.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завершения проекта «Геном человека») стало возможным исследовать геном, а не единичный ген [13], что также было актуально для внедрения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фармакогенетических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исследований и тестов.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251660" y="562962"/>
            <a:ext cx="74627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 этап – Становление </a:t>
            </a:r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227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254BBE-28AD-44D1-B50D-25B552420F28}"/>
              </a:ext>
            </a:extLst>
          </p:cNvPr>
          <p:cNvSpPr txBox="1"/>
          <p:nvPr/>
        </p:nvSpPr>
        <p:spPr>
          <a:xfrm>
            <a:off x="1191126" y="2734606"/>
            <a:ext cx="102990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i="1" dirty="0">
                <a:solidFill>
                  <a:srgbClr val="C00000"/>
                </a:solidFill>
              </a:rPr>
              <a:t>Цель занятия</a:t>
            </a:r>
            <a:r>
              <a:rPr lang="en-US" sz="2800" b="1" dirty="0">
                <a:solidFill>
                  <a:srgbClr val="C00000"/>
                </a:solidFill>
              </a:rPr>
              <a:t>: </a:t>
            </a:r>
            <a:r>
              <a:rPr lang="ru-RU" sz="2800" b="1" dirty="0"/>
              <a:t>Ознакомление студентов с </a:t>
            </a:r>
            <a:r>
              <a:rPr lang="ru-RU" sz="2800" b="1" dirty="0" err="1"/>
              <a:t>фармакогенетикой</a:t>
            </a:r>
            <a:r>
              <a:rPr lang="ru-RU" sz="2800" b="1" dirty="0"/>
              <a:t>, историей развития и значением </a:t>
            </a:r>
            <a:r>
              <a:rPr lang="ru-RU" sz="2800" b="1" dirty="0" err="1"/>
              <a:t>фармакогенетики</a:t>
            </a:r>
            <a:r>
              <a:rPr lang="ru-RU" sz="28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165107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80165" y="1306468"/>
            <a:ext cx="1047950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Индивидуальность ответа каждого пациента на назначаемую терапию волнует умы ученых и врачей-клиницистов уже очень давно. Сегодня очевидно, что чувствительность пациентов к ЛС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не описывается нормальным распределением и зависит от генетических и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внешнесредовых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факторов, при этом приобретенные свойства модифицируют генетически зависимые механизмы.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err="1">
                <a:latin typeface="Arial" pitchFamily="34" charset="0"/>
                <a:cs typeface="Arial" pitchFamily="34" charset="0"/>
              </a:rPr>
              <a:t>Генотипирование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с годами становится всё доступнее для клиницистов, что приведет в ближайшем будущем к увеличению количества и повышению качества проводимых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фармакогенетических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исследований лекарственных препаратов.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731544" y="521260"/>
            <a:ext cx="2360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1402972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1737" y="1763668"/>
            <a:ext cx="110062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1. ПЦР и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рестрикционный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анализ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2.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Секвенирование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3. Аллель-специфичный ПЦР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4. Скрининг с зондами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Taqman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5. Гибридизация на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олигонуклеотидных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чипах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6. Гибридизация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наолигонуклеотидных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чипах 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с мелкими шариками (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beads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7. Анализ кривых плавления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731544" y="521260"/>
            <a:ext cx="56081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Фармакогенетические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методы</a:t>
            </a:r>
          </a:p>
        </p:txBody>
      </p:sp>
    </p:spTree>
    <p:extLst>
      <p:ext uri="{BB962C8B-B14F-4D97-AF65-F5344CB8AC3E}">
        <p14:creationId xmlns:p14="http://schemas.microsoft.com/office/powerpoint/2010/main" val="29607349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0495" y="1429649"/>
            <a:ext cx="106091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Выявление генетических особенностей позволяет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индивидуализированно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подойти к выбору ЛС и его режима дозирования, что позволяет повысить эффективность и безопасность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фармакотерапии и является экономически оправданным.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Выявление генетических особенностей позволяет отбирать пациентов для клинических испытаний ЛС (в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т.ч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. биоэквивалентности), что позволяет повысить безопасность участников исследования и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получить «лучшие» результаты.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731544" y="521260"/>
            <a:ext cx="5108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Значение </a:t>
            </a:r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фармакогенетики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2760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0495" y="1429649"/>
            <a:ext cx="106091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Наиболее многообещающие лекарства часто не могут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пройти фазу III клинических испытаний из-за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побочных эффектов у небольшого числа тестируемых.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- Можно ли предсказать эти эффекты?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Лекарства, уже продающиеся на рынке иногда изымаются из продажи из-за отдельных случаев токсических эффектов (17 препаратов в США за последние 8 лет)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- Можно ли этого избежать?</a:t>
            </a:r>
          </a:p>
          <a:p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Фармакогенетические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тесты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731544" y="521260"/>
            <a:ext cx="5108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Значение </a:t>
            </a:r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фармакогенетики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5097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 descr="Фармакогенетика приходит в аптеку | Мистер Блисте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4" y="84221"/>
            <a:ext cx="12026923" cy="6593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61095" y="3170043"/>
            <a:ext cx="69237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11947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254BBE-28AD-44D1-B50D-25B552420F28}"/>
              </a:ext>
            </a:extLst>
          </p:cNvPr>
          <p:cNvSpPr txBox="1"/>
          <p:nvPr/>
        </p:nvSpPr>
        <p:spPr>
          <a:xfrm>
            <a:off x="3719899" y="633675"/>
            <a:ext cx="3448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План занятия: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08488" y="2203470"/>
            <a:ext cx="80232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Фармакогенетика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История развития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фармакогенетики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Значение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фармакогенетики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342900" indent="-342900">
              <a:buAutoNum type="arabicPeriod"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37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254BBE-28AD-44D1-B50D-25B552420F28}"/>
              </a:ext>
            </a:extLst>
          </p:cNvPr>
          <p:cNvSpPr txBox="1"/>
          <p:nvPr/>
        </p:nvSpPr>
        <p:spPr>
          <a:xfrm>
            <a:off x="3719899" y="633675"/>
            <a:ext cx="3448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Фармакогенетика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0497" y="1889284"/>
            <a:ext cx="1047950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Фармакология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— медико-биологическая наука о лекарственных веществах и их действии на организм; в более широком смысле — наука о физиологически активных веществах.</a:t>
            </a:r>
          </a:p>
          <a:p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Генетика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- наука о генах, наследственности и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изменчивости организмов.</a:t>
            </a:r>
          </a:p>
          <a:p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525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254BBE-28AD-44D1-B50D-25B552420F28}"/>
              </a:ext>
            </a:extLst>
          </p:cNvPr>
          <p:cNvSpPr txBox="1"/>
          <p:nvPr/>
        </p:nvSpPr>
        <p:spPr>
          <a:xfrm>
            <a:off x="3719899" y="633675"/>
            <a:ext cx="3448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Фармакогенетика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6655" y="1834786"/>
            <a:ext cx="1047950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Фармакогенетика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– область медицинской на-</a:t>
            </a:r>
          </a:p>
          <a:p>
            <a:r>
              <a:rPr lang="ru-RU" sz="2800" b="1" dirty="0" err="1">
                <a:latin typeface="Arial" pitchFamily="34" charset="0"/>
                <a:cs typeface="Arial" pitchFamily="34" charset="0"/>
              </a:rPr>
              <a:t>уки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, изучающая влияние наследственности на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эффекты принимаемых лекарственных средств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(ЛС) в организме человека, то есть роль генетических факторов в развитии фармакологического ответа</a:t>
            </a:r>
          </a:p>
        </p:txBody>
      </p:sp>
    </p:spTree>
    <p:extLst>
      <p:ext uri="{BB962C8B-B14F-4D97-AF65-F5344CB8AC3E}">
        <p14:creationId xmlns:p14="http://schemas.microsoft.com/office/powerpoint/2010/main" val="2738876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06655" y="1834786"/>
            <a:ext cx="1095648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Arial" pitchFamily="34" charset="0"/>
                <a:cs typeface="Arial" pitchFamily="34" charset="0"/>
              </a:rPr>
              <a:t>Фармакогенетика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– это наука, изучающая роль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генетических факторов в формировании Фармакологического ответа организма человека на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лекарственные средства (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Kolow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, 1959).</a:t>
            </a:r>
          </a:p>
          <a:p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Генетические факторы определяют 50% неблагоприятных ответов человека на лекарства, которые регистрируют клиницисты.</a:t>
            </a:r>
          </a:p>
        </p:txBody>
      </p:sp>
    </p:spTree>
    <p:extLst>
      <p:ext uri="{BB962C8B-B14F-4D97-AF65-F5344CB8AC3E}">
        <p14:creationId xmlns:p14="http://schemas.microsoft.com/office/powerpoint/2010/main" val="3778841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2050" name="Picture 2" descr="https://cf.ppt-online.org/files/slide/u/U8I0xTCgYbct1yVQ5BL7JGePoM4sXh3rpAK9zj/slide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703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740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cf.ppt-online.org/files/slide/u/U8I0xTCgYbct1yVQ5BL7JGePoM4sXh3rpAK9zj/slide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165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744607C-DDA9-456E-B5FB-7D692D779DE5}"/>
              </a:ext>
            </a:extLst>
          </p:cNvPr>
          <p:cNvSpPr txBox="1"/>
          <p:nvPr/>
        </p:nvSpPr>
        <p:spPr>
          <a:xfrm>
            <a:off x="4026719" y="55535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0497" y="1395989"/>
            <a:ext cx="1047950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Ген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- структурная и функциональная единица наследственности, контролирующая развитие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определённого признака или свойства.</a:t>
            </a:r>
          </a:p>
          <a:p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В диплоидном организме может быть два одинаковых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аллеля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одного гена, в этом случае 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организм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называется 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гомозиготным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, или два разных, что называется 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гетерозиготным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128211" y="633482"/>
            <a:ext cx="71398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ТЕРМИНЫ,  </a:t>
            </a:r>
            <a:r>
              <a:rPr lang="ru-RU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часто используемые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6437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734</TotalTime>
  <Words>1351</Words>
  <Application>Microsoft Office PowerPoint</Application>
  <PresentationFormat>Широкоэкранный</PresentationFormat>
  <Paragraphs>188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Candara</vt:lpstr>
      <vt:lpstr>PragmaticaCondC</vt:lpstr>
      <vt:lpstr>PragmaticaCondC-Bold</vt:lpstr>
      <vt:lpstr>Symbol</vt:lpstr>
      <vt:lpstr>Times New Roman</vt:lpstr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Калабина</dc:creator>
  <cp:lastModifiedBy>Пользователь</cp:lastModifiedBy>
  <cp:revision>90</cp:revision>
  <dcterms:created xsi:type="dcterms:W3CDTF">2019-12-09T08:36:04Z</dcterms:created>
  <dcterms:modified xsi:type="dcterms:W3CDTF">2024-09-16T09:15:20Z</dcterms:modified>
</cp:coreProperties>
</file>